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A5B308-90B5-48A9-8BEE-C8D172CE48B4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755CC32B-F893-4EFA-B1E9-497D4864A2E3}">
      <dgm:prSet phldrT="[Tekst]" phldr="1"/>
      <dgm:spPr/>
      <dgm:t>
        <a:bodyPr/>
        <a:lstStyle/>
        <a:p>
          <a:endParaRPr lang="pl-PL" dirty="0"/>
        </a:p>
      </dgm:t>
    </dgm:pt>
    <dgm:pt modelId="{AE18EC9F-B9F4-4E76-BA61-B39A1D1BB820}" type="parTrans" cxnId="{51D96292-C009-4A2D-B578-D02D751189C9}">
      <dgm:prSet/>
      <dgm:spPr/>
      <dgm:t>
        <a:bodyPr/>
        <a:lstStyle/>
        <a:p>
          <a:endParaRPr lang="pl-PL"/>
        </a:p>
      </dgm:t>
    </dgm:pt>
    <dgm:pt modelId="{CA56B9AE-66CE-4969-B287-FD07A94272B9}" type="sibTrans" cxnId="{51D96292-C009-4A2D-B578-D02D751189C9}">
      <dgm:prSet/>
      <dgm:spPr/>
      <dgm:t>
        <a:bodyPr/>
        <a:lstStyle/>
        <a:p>
          <a:endParaRPr lang="pl-PL"/>
        </a:p>
      </dgm:t>
    </dgm:pt>
    <dgm:pt modelId="{571B2563-6CD8-460B-B14C-9394486E5F8A}">
      <dgm:prSet phldrT="[Tekst]"/>
      <dgm:spPr/>
      <dgm:t>
        <a:bodyPr/>
        <a:lstStyle/>
        <a:p>
          <a:r>
            <a:rPr lang="pl-PL" dirty="0" smtClean="0"/>
            <a:t>myśli rezygnacyjne i samobójcze</a:t>
          </a:r>
          <a:endParaRPr lang="pl-PL" dirty="0"/>
        </a:p>
      </dgm:t>
    </dgm:pt>
    <dgm:pt modelId="{E2DDD107-E3DE-48D0-8A01-04D11FFBA6DF}" type="parTrans" cxnId="{B5E1BA02-83B7-4CD5-A555-F0466C1E3898}">
      <dgm:prSet/>
      <dgm:spPr/>
      <dgm:t>
        <a:bodyPr/>
        <a:lstStyle/>
        <a:p>
          <a:endParaRPr lang="pl-PL"/>
        </a:p>
      </dgm:t>
    </dgm:pt>
    <dgm:pt modelId="{387BB5B1-9088-4DBA-BB68-B859289E1322}" type="sibTrans" cxnId="{B5E1BA02-83B7-4CD5-A555-F0466C1E3898}">
      <dgm:prSet/>
      <dgm:spPr/>
      <dgm:t>
        <a:bodyPr/>
        <a:lstStyle/>
        <a:p>
          <a:endParaRPr lang="pl-PL"/>
        </a:p>
      </dgm:t>
    </dgm:pt>
    <dgm:pt modelId="{8CBF2CAB-8F0B-431E-B0DF-54EDD76808C6}">
      <dgm:prSet phldrT="[Tekst]" phldr="1"/>
      <dgm:spPr/>
      <dgm:t>
        <a:bodyPr/>
        <a:lstStyle/>
        <a:p>
          <a:endParaRPr lang="pl-PL"/>
        </a:p>
      </dgm:t>
    </dgm:pt>
    <dgm:pt modelId="{C2E3C9A0-0DAF-4FD7-9856-B2B5421586CC}" type="parTrans" cxnId="{5BF76352-4A89-489E-8ACB-DE8321BAA8F6}">
      <dgm:prSet/>
      <dgm:spPr/>
      <dgm:t>
        <a:bodyPr/>
        <a:lstStyle/>
        <a:p>
          <a:endParaRPr lang="pl-PL"/>
        </a:p>
      </dgm:t>
    </dgm:pt>
    <dgm:pt modelId="{EC04A7F4-472F-419B-B105-27811859D1DD}" type="sibTrans" cxnId="{5BF76352-4A89-489E-8ACB-DE8321BAA8F6}">
      <dgm:prSet/>
      <dgm:spPr/>
      <dgm:t>
        <a:bodyPr/>
        <a:lstStyle/>
        <a:p>
          <a:endParaRPr lang="pl-PL"/>
        </a:p>
      </dgm:t>
    </dgm:pt>
    <dgm:pt modelId="{328CFFF2-0CF5-4A16-A768-112937C3C661}">
      <dgm:prSet phldrT="[Tekst]"/>
      <dgm:spPr/>
      <dgm:t>
        <a:bodyPr/>
        <a:lstStyle/>
        <a:p>
          <a:r>
            <a:rPr lang="pl-PL" dirty="0" smtClean="0"/>
            <a:t>plany</a:t>
          </a:r>
          <a:endParaRPr lang="pl-PL" dirty="0"/>
        </a:p>
      </dgm:t>
    </dgm:pt>
    <dgm:pt modelId="{1E160EE4-9350-4310-8379-BF8C4AC7BA99}" type="parTrans" cxnId="{60EBD332-6541-43D9-91C0-6EAB4C02A729}">
      <dgm:prSet/>
      <dgm:spPr/>
      <dgm:t>
        <a:bodyPr/>
        <a:lstStyle/>
        <a:p>
          <a:endParaRPr lang="pl-PL"/>
        </a:p>
      </dgm:t>
    </dgm:pt>
    <dgm:pt modelId="{12AAA2B5-C905-4939-91A7-1ABDC2F56315}" type="sibTrans" cxnId="{60EBD332-6541-43D9-91C0-6EAB4C02A729}">
      <dgm:prSet/>
      <dgm:spPr/>
      <dgm:t>
        <a:bodyPr/>
        <a:lstStyle/>
        <a:p>
          <a:endParaRPr lang="pl-PL"/>
        </a:p>
      </dgm:t>
    </dgm:pt>
    <dgm:pt modelId="{23FBF71A-0B64-4B9D-99C4-BE3B9716B0E5}">
      <dgm:prSet phldrT="[Tekst]" phldr="1"/>
      <dgm:spPr/>
      <dgm:t>
        <a:bodyPr/>
        <a:lstStyle/>
        <a:p>
          <a:endParaRPr lang="pl-PL" dirty="0"/>
        </a:p>
      </dgm:t>
    </dgm:pt>
    <dgm:pt modelId="{1A2C1A4F-B960-4392-A314-0187B70AB57D}" type="parTrans" cxnId="{7F406163-2F63-4DB9-B9DC-B642205A124F}">
      <dgm:prSet/>
      <dgm:spPr/>
      <dgm:t>
        <a:bodyPr/>
        <a:lstStyle/>
        <a:p>
          <a:endParaRPr lang="pl-PL"/>
        </a:p>
      </dgm:t>
    </dgm:pt>
    <dgm:pt modelId="{505D4385-5996-45B7-B36C-D0DC0ADDA68B}" type="sibTrans" cxnId="{7F406163-2F63-4DB9-B9DC-B642205A124F}">
      <dgm:prSet/>
      <dgm:spPr/>
      <dgm:t>
        <a:bodyPr/>
        <a:lstStyle/>
        <a:p>
          <a:endParaRPr lang="pl-PL"/>
        </a:p>
      </dgm:t>
    </dgm:pt>
    <dgm:pt modelId="{93474225-5115-421A-904C-1E7B63B8407A}">
      <dgm:prSet phldrT="[Tekst]"/>
      <dgm:spPr/>
      <dgm:t>
        <a:bodyPr/>
        <a:lstStyle/>
        <a:p>
          <a:r>
            <a:rPr lang="pl-PL" dirty="0" smtClean="0"/>
            <a:t>działanie</a:t>
          </a:r>
          <a:endParaRPr lang="pl-PL" dirty="0"/>
        </a:p>
      </dgm:t>
    </dgm:pt>
    <dgm:pt modelId="{DA703B49-FEE4-441C-A6E6-575425BA23BC}" type="parTrans" cxnId="{9AC3271F-968E-496A-B82C-6B6B70AF303A}">
      <dgm:prSet/>
      <dgm:spPr/>
      <dgm:t>
        <a:bodyPr/>
        <a:lstStyle/>
        <a:p>
          <a:endParaRPr lang="pl-PL"/>
        </a:p>
      </dgm:t>
    </dgm:pt>
    <dgm:pt modelId="{E24D26F1-1B9C-4413-B508-F04E135F1B56}" type="sibTrans" cxnId="{9AC3271F-968E-496A-B82C-6B6B70AF303A}">
      <dgm:prSet/>
      <dgm:spPr/>
      <dgm:t>
        <a:bodyPr/>
        <a:lstStyle/>
        <a:p>
          <a:endParaRPr lang="pl-PL"/>
        </a:p>
      </dgm:t>
    </dgm:pt>
    <dgm:pt modelId="{1ACBB0E1-5405-4F0C-BC80-FB3AE30FE122}" type="pres">
      <dgm:prSet presAssocID="{60A5B308-90B5-48A9-8BEE-C8D172CE48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B46A7E5-1709-407E-AC1B-443B1BD55179}" type="pres">
      <dgm:prSet presAssocID="{755CC32B-F893-4EFA-B1E9-497D4864A2E3}" presName="composite" presStyleCnt="0"/>
      <dgm:spPr/>
    </dgm:pt>
    <dgm:pt modelId="{2CCD9139-9C1C-43DF-95BB-FBBC310D5FB9}" type="pres">
      <dgm:prSet presAssocID="{755CC32B-F893-4EFA-B1E9-497D4864A2E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15778B-A948-49E9-ABB5-BCD070D5C84D}" type="pres">
      <dgm:prSet presAssocID="{755CC32B-F893-4EFA-B1E9-497D4864A2E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4214083-3670-4C85-A449-39D1691AA4C9}" type="pres">
      <dgm:prSet presAssocID="{CA56B9AE-66CE-4969-B287-FD07A94272B9}" presName="sp" presStyleCnt="0"/>
      <dgm:spPr/>
    </dgm:pt>
    <dgm:pt modelId="{5BFE3A1E-AD02-49A8-848D-20E1023D9D58}" type="pres">
      <dgm:prSet presAssocID="{8CBF2CAB-8F0B-431E-B0DF-54EDD76808C6}" presName="composite" presStyleCnt="0"/>
      <dgm:spPr/>
    </dgm:pt>
    <dgm:pt modelId="{2E333EB6-2B54-4FD9-9C48-0C8F268BA880}" type="pres">
      <dgm:prSet presAssocID="{8CBF2CAB-8F0B-431E-B0DF-54EDD76808C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2F71AC-3BA0-42D0-AFF9-A5B7D17E2ABE}" type="pres">
      <dgm:prSet presAssocID="{8CBF2CAB-8F0B-431E-B0DF-54EDD76808C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0DDFA92-7DAF-4634-BAE3-CEF2C251A077}" type="pres">
      <dgm:prSet presAssocID="{EC04A7F4-472F-419B-B105-27811859D1DD}" presName="sp" presStyleCnt="0"/>
      <dgm:spPr/>
    </dgm:pt>
    <dgm:pt modelId="{FF4EEFEB-B610-4D94-ACFD-72681817026A}" type="pres">
      <dgm:prSet presAssocID="{23FBF71A-0B64-4B9D-99C4-BE3B9716B0E5}" presName="composite" presStyleCnt="0"/>
      <dgm:spPr/>
    </dgm:pt>
    <dgm:pt modelId="{7076B6E4-C788-41D2-9A7C-197D4A96F90C}" type="pres">
      <dgm:prSet presAssocID="{23FBF71A-0B64-4B9D-99C4-BE3B9716B0E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8FB138-BE7E-4530-A4BF-E58F87FA243D}" type="pres">
      <dgm:prSet presAssocID="{23FBF71A-0B64-4B9D-99C4-BE3B9716B0E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F406163-2F63-4DB9-B9DC-B642205A124F}" srcId="{60A5B308-90B5-48A9-8BEE-C8D172CE48B4}" destId="{23FBF71A-0B64-4B9D-99C4-BE3B9716B0E5}" srcOrd="2" destOrd="0" parTransId="{1A2C1A4F-B960-4392-A314-0187B70AB57D}" sibTransId="{505D4385-5996-45B7-B36C-D0DC0ADDA68B}"/>
    <dgm:cxn modelId="{34E7EC0D-156F-4237-B4CB-2E82E9083EF8}" type="presOf" srcId="{8CBF2CAB-8F0B-431E-B0DF-54EDD76808C6}" destId="{2E333EB6-2B54-4FD9-9C48-0C8F268BA880}" srcOrd="0" destOrd="0" presId="urn:microsoft.com/office/officeart/2005/8/layout/chevron2"/>
    <dgm:cxn modelId="{FBCA8F75-33E9-4697-895C-C9EB4BA17155}" type="presOf" srcId="{571B2563-6CD8-460B-B14C-9394486E5F8A}" destId="{EF15778B-A948-49E9-ABB5-BCD070D5C84D}" srcOrd="0" destOrd="0" presId="urn:microsoft.com/office/officeart/2005/8/layout/chevron2"/>
    <dgm:cxn modelId="{60EBD332-6541-43D9-91C0-6EAB4C02A729}" srcId="{8CBF2CAB-8F0B-431E-B0DF-54EDD76808C6}" destId="{328CFFF2-0CF5-4A16-A768-112937C3C661}" srcOrd="0" destOrd="0" parTransId="{1E160EE4-9350-4310-8379-BF8C4AC7BA99}" sibTransId="{12AAA2B5-C905-4939-91A7-1ABDC2F56315}"/>
    <dgm:cxn modelId="{5BF76352-4A89-489E-8ACB-DE8321BAA8F6}" srcId="{60A5B308-90B5-48A9-8BEE-C8D172CE48B4}" destId="{8CBF2CAB-8F0B-431E-B0DF-54EDD76808C6}" srcOrd="1" destOrd="0" parTransId="{C2E3C9A0-0DAF-4FD7-9856-B2B5421586CC}" sibTransId="{EC04A7F4-472F-419B-B105-27811859D1DD}"/>
    <dgm:cxn modelId="{B5307786-99A6-4043-BE9D-9EDEB17CBB50}" type="presOf" srcId="{93474225-5115-421A-904C-1E7B63B8407A}" destId="{DB8FB138-BE7E-4530-A4BF-E58F87FA243D}" srcOrd="0" destOrd="0" presId="urn:microsoft.com/office/officeart/2005/8/layout/chevron2"/>
    <dgm:cxn modelId="{9AC3271F-968E-496A-B82C-6B6B70AF303A}" srcId="{23FBF71A-0B64-4B9D-99C4-BE3B9716B0E5}" destId="{93474225-5115-421A-904C-1E7B63B8407A}" srcOrd="0" destOrd="0" parTransId="{DA703B49-FEE4-441C-A6E6-575425BA23BC}" sibTransId="{E24D26F1-1B9C-4413-B508-F04E135F1B56}"/>
    <dgm:cxn modelId="{D2001440-3305-4FEF-BBD5-2B2B82200702}" type="presOf" srcId="{755CC32B-F893-4EFA-B1E9-497D4864A2E3}" destId="{2CCD9139-9C1C-43DF-95BB-FBBC310D5FB9}" srcOrd="0" destOrd="0" presId="urn:microsoft.com/office/officeart/2005/8/layout/chevron2"/>
    <dgm:cxn modelId="{15BC3542-1D81-472E-8CF0-331CE6F605C6}" type="presOf" srcId="{23FBF71A-0B64-4B9D-99C4-BE3B9716B0E5}" destId="{7076B6E4-C788-41D2-9A7C-197D4A96F90C}" srcOrd="0" destOrd="0" presId="urn:microsoft.com/office/officeart/2005/8/layout/chevron2"/>
    <dgm:cxn modelId="{B5E1BA02-83B7-4CD5-A555-F0466C1E3898}" srcId="{755CC32B-F893-4EFA-B1E9-497D4864A2E3}" destId="{571B2563-6CD8-460B-B14C-9394486E5F8A}" srcOrd="0" destOrd="0" parTransId="{E2DDD107-E3DE-48D0-8A01-04D11FFBA6DF}" sibTransId="{387BB5B1-9088-4DBA-BB68-B859289E1322}"/>
    <dgm:cxn modelId="{D1D25A5F-27F2-4261-ACFA-9AB73B03DF5A}" type="presOf" srcId="{60A5B308-90B5-48A9-8BEE-C8D172CE48B4}" destId="{1ACBB0E1-5405-4F0C-BC80-FB3AE30FE122}" srcOrd="0" destOrd="0" presId="urn:microsoft.com/office/officeart/2005/8/layout/chevron2"/>
    <dgm:cxn modelId="{26380E68-9D8B-4AB1-A5B0-67638AC9568A}" type="presOf" srcId="{328CFFF2-0CF5-4A16-A768-112937C3C661}" destId="{2F2F71AC-3BA0-42D0-AFF9-A5B7D17E2ABE}" srcOrd="0" destOrd="0" presId="urn:microsoft.com/office/officeart/2005/8/layout/chevron2"/>
    <dgm:cxn modelId="{51D96292-C009-4A2D-B578-D02D751189C9}" srcId="{60A5B308-90B5-48A9-8BEE-C8D172CE48B4}" destId="{755CC32B-F893-4EFA-B1E9-497D4864A2E3}" srcOrd="0" destOrd="0" parTransId="{AE18EC9F-B9F4-4E76-BA61-B39A1D1BB820}" sibTransId="{CA56B9AE-66CE-4969-B287-FD07A94272B9}"/>
    <dgm:cxn modelId="{A2F0B942-2F19-452A-9054-CC33F1A5C91B}" type="presParOf" srcId="{1ACBB0E1-5405-4F0C-BC80-FB3AE30FE122}" destId="{BB46A7E5-1709-407E-AC1B-443B1BD55179}" srcOrd="0" destOrd="0" presId="urn:microsoft.com/office/officeart/2005/8/layout/chevron2"/>
    <dgm:cxn modelId="{612041C0-1EED-49AC-846C-3CCB3867B73D}" type="presParOf" srcId="{BB46A7E5-1709-407E-AC1B-443B1BD55179}" destId="{2CCD9139-9C1C-43DF-95BB-FBBC310D5FB9}" srcOrd="0" destOrd="0" presId="urn:microsoft.com/office/officeart/2005/8/layout/chevron2"/>
    <dgm:cxn modelId="{1329A544-6C53-48BD-A6FE-61F44A749383}" type="presParOf" srcId="{BB46A7E5-1709-407E-AC1B-443B1BD55179}" destId="{EF15778B-A948-49E9-ABB5-BCD070D5C84D}" srcOrd="1" destOrd="0" presId="urn:microsoft.com/office/officeart/2005/8/layout/chevron2"/>
    <dgm:cxn modelId="{59C651D3-C534-42A9-B4F0-6A9A272A422C}" type="presParOf" srcId="{1ACBB0E1-5405-4F0C-BC80-FB3AE30FE122}" destId="{74214083-3670-4C85-A449-39D1691AA4C9}" srcOrd="1" destOrd="0" presId="urn:microsoft.com/office/officeart/2005/8/layout/chevron2"/>
    <dgm:cxn modelId="{18BC6A07-FB0B-4493-8060-2A3CADD44389}" type="presParOf" srcId="{1ACBB0E1-5405-4F0C-BC80-FB3AE30FE122}" destId="{5BFE3A1E-AD02-49A8-848D-20E1023D9D58}" srcOrd="2" destOrd="0" presId="urn:microsoft.com/office/officeart/2005/8/layout/chevron2"/>
    <dgm:cxn modelId="{EEB6CE75-5682-4876-B7BA-1F37E7B812CB}" type="presParOf" srcId="{5BFE3A1E-AD02-49A8-848D-20E1023D9D58}" destId="{2E333EB6-2B54-4FD9-9C48-0C8F268BA880}" srcOrd="0" destOrd="0" presId="urn:microsoft.com/office/officeart/2005/8/layout/chevron2"/>
    <dgm:cxn modelId="{0A4DC2A5-F52D-404A-B585-3B7BD68BA891}" type="presParOf" srcId="{5BFE3A1E-AD02-49A8-848D-20E1023D9D58}" destId="{2F2F71AC-3BA0-42D0-AFF9-A5B7D17E2ABE}" srcOrd="1" destOrd="0" presId="urn:microsoft.com/office/officeart/2005/8/layout/chevron2"/>
    <dgm:cxn modelId="{058F6931-70B1-48E6-BD1F-7716CBEBF16F}" type="presParOf" srcId="{1ACBB0E1-5405-4F0C-BC80-FB3AE30FE122}" destId="{A0DDFA92-7DAF-4634-BAE3-CEF2C251A077}" srcOrd="3" destOrd="0" presId="urn:microsoft.com/office/officeart/2005/8/layout/chevron2"/>
    <dgm:cxn modelId="{36C4F876-330C-4D41-8A1A-BDFB60E7FF43}" type="presParOf" srcId="{1ACBB0E1-5405-4F0C-BC80-FB3AE30FE122}" destId="{FF4EEFEB-B610-4D94-ACFD-72681817026A}" srcOrd="4" destOrd="0" presId="urn:microsoft.com/office/officeart/2005/8/layout/chevron2"/>
    <dgm:cxn modelId="{CDE31261-464B-4FBE-B381-62E8BD0CDD5A}" type="presParOf" srcId="{FF4EEFEB-B610-4D94-ACFD-72681817026A}" destId="{7076B6E4-C788-41D2-9A7C-197D4A96F90C}" srcOrd="0" destOrd="0" presId="urn:microsoft.com/office/officeart/2005/8/layout/chevron2"/>
    <dgm:cxn modelId="{F977ABA0-EF0A-4205-860B-25DC55A84AC5}" type="presParOf" srcId="{FF4EEFEB-B610-4D94-ACFD-72681817026A}" destId="{DB8FB138-BE7E-4530-A4BF-E58F87FA243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CD9139-9C1C-43DF-95BB-FBBC310D5FB9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 dirty="0"/>
        </a:p>
      </dsp:txBody>
      <dsp:txXfrm rot="-5400000">
        <a:off x="1" y="573596"/>
        <a:ext cx="1146297" cy="491270"/>
      </dsp:txXfrm>
    </dsp:sp>
    <dsp:sp modelId="{EF15778B-A948-49E9-ABB5-BCD070D5C84D}">
      <dsp:nvSpPr>
        <dsp:cNvPr id="0" name=""/>
        <dsp:cNvSpPr/>
      </dsp:nvSpPr>
      <dsp:spPr>
        <a:xfrm rot="5400000">
          <a:off x="3774739" y="-2627994"/>
          <a:ext cx="1064418" cy="6321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400" kern="1200" dirty="0" smtClean="0"/>
            <a:t>myśli rezygnacyjne i samobójcze</a:t>
          </a:r>
          <a:endParaRPr lang="pl-PL" sz="3400" kern="1200" dirty="0"/>
        </a:p>
      </dsp:txBody>
      <dsp:txXfrm rot="-5400000">
        <a:off x="1146298" y="52408"/>
        <a:ext cx="6269341" cy="960496"/>
      </dsp:txXfrm>
    </dsp:sp>
    <dsp:sp modelId="{2E333EB6-2B54-4FD9-9C48-0C8F268BA880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4">
            <a:hueOff val="-1329280"/>
            <a:satOff val="993"/>
            <a:lumOff val="4314"/>
            <a:alphaOff val="0"/>
          </a:schemeClr>
        </a:solidFill>
        <a:ln w="19050" cap="flat" cmpd="sng" algn="ctr">
          <a:solidFill>
            <a:schemeClr val="accent4">
              <a:hueOff val="-1329280"/>
              <a:satOff val="993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-5400000">
        <a:off x="1" y="2017346"/>
        <a:ext cx="1146297" cy="491270"/>
      </dsp:txXfrm>
    </dsp:sp>
    <dsp:sp modelId="{2F2F71AC-3BA0-42D0-AFF9-A5B7D17E2ABE}">
      <dsp:nvSpPr>
        <dsp:cNvPr id="0" name=""/>
        <dsp:cNvSpPr/>
      </dsp:nvSpPr>
      <dsp:spPr>
        <a:xfrm rot="5400000">
          <a:off x="3774739" y="-1184244"/>
          <a:ext cx="1064418" cy="6321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-1329280"/>
              <a:satOff val="993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400" kern="1200" dirty="0" smtClean="0"/>
            <a:t>plany</a:t>
          </a:r>
          <a:endParaRPr lang="pl-PL" sz="3400" kern="1200" dirty="0"/>
        </a:p>
      </dsp:txBody>
      <dsp:txXfrm rot="-5400000">
        <a:off x="1146298" y="1496158"/>
        <a:ext cx="6269341" cy="960496"/>
      </dsp:txXfrm>
    </dsp:sp>
    <dsp:sp modelId="{7076B6E4-C788-41D2-9A7C-197D4A96F90C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4">
            <a:hueOff val="-2658560"/>
            <a:satOff val="1986"/>
            <a:lumOff val="8627"/>
            <a:alphaOff val="0"/>
          </a:schemeClr>
        </a:solidFill>
        <a:ln w="19050" cap="flat" cmpd="sng" algn="ctr">
          <a:solidFill>
            <a:schemeClr val="accent4">
              <a:hueOff val="-2658560"/>
              <a:satOff val="1986"/>
              <a:lumOff val="86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 dirty="0"/>
        </a:p>
      </dsp:txBody>
      <dsp:txXfrm rot="-5400000">
        <a:off x="1" y="3461096"/>
        <a:ext cx="1146297" cy="491270"/>
      </dsp:txXfrm>
    </dsp:sp>
    <dsp:sp modelId="{DB8FB138-BE7E-4530-A4BF-E58F87FA243D}">
      <dsp:nvSpPr>
        <dsp:cNvPr id="0" name=""/>
        <dsp:cNvSpPr/>
      </dsp:nvSpPr>
      <dsp:spPr>
        <a:xfrm rot="5400000">
          <a:off x="3774739" y="259505"/>
          <a:ext cx="1064418" cy="6321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-2658560"/>
              <a:satOff val="1986"/>
              <a:lumOff val="86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400" kern="1200" dirty="0" smtClean="0"/>
            <a:t>działanie</a:t>
          </a:r>
          <a:endParaRPr lang="pl-PL" sz="3400" kern="1200" dirty="0"/>
        </a:p>
      </dsp:txBody>
      <dsp:txXfrm rot="-5400000">
        <a:off x="1146298" y="2939908"/>
        <a:ext cx="62693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E227-F872-4474-8543-00F823331EA6}" type="datetimeFigureOut">
              <a:rPr lang="pl-PL" smtClean="0"/>
              <a:t>02.01.2024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90DA-7504-44D3-A5FA-4942B0CBAE9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E227-F872-4474-8543-00F823331EA6}" type="datetimeFigureOut">
              <a:rPr lang="pl-PL" smtClean="0"/>
              <a:t>02.01.2024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90DA-7504-44D3-A5FA-4942B0CBAE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E227-F872-4474-8543-00F823331EA6}" type="datetimeFigureOut">
              <a:rPr lang="pl-PL" smtClean="0"/>
              <a:t>02.01.2024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90DA-7504-44D3-A5FA-4942B0CBAE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E227-F872-4474-8543-00F823331EA6}" type="datetimeFigureOut">
              <a:rPr lang="pl-PL" smtClean="0"/>
              <a:t>02.01.2024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90DA-7504-44D3-A5FA-4942B0CBAE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E227-F872-4474-8543-00F823331EA6}" type="datetimeFigureOut">
              <a:rPr lang="pl-PL" smtClean="0"/>
              <a:t>02.01.2024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90DA-7504-44D3-A5FA-4942B0CBAE9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E227-F872-4474-8543-00F823331EA6}" type="datetimeFigureOut">
              <a:rPr lang="pl-PL" smtClean="0"/>
              <a:t>02.01.2024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90DA-7504-44D3-A5FA-4942B0CBAE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E227-F872-4474-8543-00F823331EA6}" type="datetimeFigureOut">
              <a:rPr lang="pl-PL" smtClean="0"/>
              <a:t>02.01.2024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90DA-7504-44D3-A5FA-4942B0CBAE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E227-F872-4474-8543-00F823331EA6}" type="datetimeFigureOut">
              <a:rPr lang="pl-PL" smtClean="0"/>
              <a:t>02.01.2024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8190DA-7504-44D3-A5FA-4942B0CBAE9A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E227-F872-4474-8543-00F823331EA6}" type="datetimeFigureOut">
              <a:rPr lang="pl-PL" smtClean="0"/>
              <a:t>02.01.2024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90DA-7504-44D3-A5FA-4942B0CBAE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E227-F872-4474-8543-00F823331EA6}" type="datetimeFigureOut">
              <a:rPr lang="pl-PL" smtClean="0"/>
              <a:t>02.01.2024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08190DA-7504-44D3-A5FA-4942B0CBAE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8FBE227-F872-4474-8543-00F823331EA6}" type="datetimeFigureOut">
              <a:rPr lang="pl-PL" smtClean="0"/>
              <a:t>02.01.2024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90DA-7504-44D3-A5FA-4942B0CBAE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8FBE227-F872-4474-8543-00F823331EA6}" type="datetimeFigureOut">
              <a:rPr lang="pl-PL" smtClean="0"/>
              <a:t>02.01.2024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08190DA-7504-44D3-A5FA-4942B0CBAE9A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pl-PL" sz="5400" dirty="0" smtClean="0"/>
              <a:t>Depresja u </a:t>
            </a:r>
            <a:r>
              <a:rPr lang="pl-PL" sz="5400" smtClean="0"/>
              <a:t>dzieci                                 i </a:t>
            </a:r>
            <a:r>
              <a:rPr lang="pl-PL" sz="5400" dirty="0" smtClean="0"/>
              <a:t>młodzieży</a:t>
            </a:r>
            <a:endParaRPr lang="pl-PL" sz="5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4437112"/>
            <a:ext cx="8077200" cy="1499616"/>
          </a:xfrm>
        </p:spPr>
        <p:txBody>
          <a:bodyPr/>
          <a:lstStyle/>
          <a:p>
            <a:pPr algn="r"/>
            <a:r>
              <a:rPr lang="pl-PL" dirty="0" smtClean="0"/>
              <a:t>Aleksandra Banaś-Pazdur</a:t>
            </a:r>
          </a:p>
          <a:p>
            <a:pPr algn="r"/>
            <a:r>
              <a:rPr lang="pl-PL" dirty="0" smtClean="0"/>
              <a:t>Psycholog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Dlaczego dzieci i młodzież </a:t>
            </a:r>
            <a:r>
              <a:rPr lang="pl-PL" sz="3600" dirty="0" err="1" smtClean="0"/>
              <a:t>samookaleczają</a:t>
            </a:r>
            <a:r>
              <a:rPr lang="pl-PL" sz="3600" dirty="0" smtClean="0"/>
              <a:t> się?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zmniejszenie dyskomfortu psychicznego, regulacja napięcia emocjonalnego (przestać </a:t>
            </a:r>
            <a:r>
              <a:rPr lang="pl-PL" dirty="0"/>
              <a:t>czuć to, co jest trudne (ból psychiczny), uwolnić się od trudnych do zniesienia emocji, takich jak złość, gniew na siebie i </a:t>
            </a:r>
            <a:r>
              <a:rPr lang="pl-PL" dirty="0" smtClean="0"/>
              <a:t>innych, rozładować </a:t>
            </a:r>
            <a:r>
              <a:rPr lang="pl-PL" dirty="0"/>
              <a:t>napięcie i/lub </a:t>
            </a:r>
            <a:r>
              <a:rPr lang="pl-PL" dirty="0" smtClean="0"/>
              <a:t>lęk, poczuć </a:t>
            </a:r>
            <a:r>
              <a:rPr lang="pl-PL" dirty="0"/>
              <a:t>ulgę, odprężyć </a:t>
            </a:r>
            <a:r>
              <a:rPr lang="pl-PL" dirty="0" smtClean="0"/>
              <a:t>się, uwolnić </a:t>
            </a:r>
            <a:r>
              <a:rPr lang="pl-PL" dirty="0"/>
              <a:t>się od pustki, </a:t>
            </a:r>
            <a:r>
              <a:rPr lang="pl-PL" dirty="0" smtClean="0"/>
              <a:t>odrętwienia, poczuć cokolwiek);</a:t>
            </a:r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Dlaczego dzieci i młodzież </a:t>
            </a:r>
            <a:r>
              <a:rPr lang="pl-PL" sz="3600" dirty="0" err="1" smtClean="0"/>
              <a:t>samookaleczają</a:t>
            </a:r>
            <a:r>
              <a:rPr lang="pl-PL" sz="3600" dirty="0" smtClean="0"/>
              <a:t> się?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uzyskanie poczucia kontroli nad własnym życiem, ciałem, bólem,</a:t>
            </a:r>
          </a:p>
          <a:p>
            <a:r>
              <a:rPr lang="pl-PL" dirty="0" smtClean="0"/>
              <a:t>zogniskowanie bólu po to, aby móc go lepiej kontrolować,</a:t>
            </a:r>
          </a:p>
          <a:p>
            <a:r>
              <a:rPr lang="pl-PL" dirty="0" smtClean="0"/>
              <a:t>aby mieć wpływ na siebie;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Dlaczego dzieci i młodzież </a:t>
            </a:r>
            <a:r>
              <a:rPr lang="pl-PL" sz="3600" dirty="0" err="1" smtClean="0"/>
              <a:t>samookaleczają</a:t>
            </a:r>
            <a:r>
              <a:rPr lang="pl-PL" sz="3600" dirty="0" smtClean="0"/>
              <a:t> się?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chęć zakomunikowania czegoś ważnego, wywarcia wpływu (zasygnalizowanie swojego cierpienia otoczeniu, zwrócenie na siebie (problem) uwagi innych ludzi, chęć sprawienia, aby inni zachowywali się w pewien określony sposób);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Dlaczego dzieci i młodzież </a:t>
            </a:r>
            <a:r>
              <a:rPr lang="pl-PL" sz="3600" dirty="0" err="1" smtClean="0"/>
              <a:t>samookaleczają</a:t>
            </a:r>
            <a:r>
              <a:rPr lang="pl-PL" sz="3600" dirty="0" smtClean="0"/>
              <a:t> się?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aby pokazać swoją indywidualność,</a:t>
            </a:r>
          </a:p>
          <a:p>
            <a:r>
              <a:rPr lang="pl-PL" dirty="0" smtClean="0"/>
              <a:t>aby zadeklarować swoją przynależność do konkretnej grupy,</a:t>
            </a:r>
          </a:p>
          <a:p>
            <a:r>
              <a:rPr lang="pl-PL" dirty="0" smtClean="0"/>
              <a:t>chęć ukarania siebie za coś (pozostawania w roli ofiary),</a:t>
            </a:r>
          </a:p>
          <a:p>
            <a:r>
              <a:rPr lang="pl-PL" dirty="0" smtClean="0"/>
              <a:t>chęć oczyszczenia siebie i swojego ciała (np. w przypadkach traum),</a:t>
            </a:r>
          </a:p>
          <a:p>
            <a:r>
              <a:rPr lang="pl-PL" dirty="0" smtClean="0"/>
              <a:t>po to, aby uwolnić się od traumatycznych wspomnień.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Zachowania autoagresywne to </a:t>
            </a:r>
            <a:r>
              <a:rPr lang="pl-PL" b="1" u="sng" dirty="0" smtClean="0"/>
              <a:t>nie</a:t>
            </a:r>
            <a:r>
              <a:rPr lang="pl-PL" dirty="0" smtClean="0"/>
              <a:t> sposób </a:t>
            </a:r>
            <a:r>
              <a:rPr lang="pl-PL" dirty="0"/>
              <a:t>zwracania na siebie uwagi, </a:t>
            </a:r>
            <a:r>
              <a:rPr lang="pl-PL" dirty="0" smtClean="0"/>
              <a:t>błahostka, chwilowa moda, </a:t>
            </a:r>
            <a:r>
              <a:rPr lang="pl-PL" dirty="0"/>
              <a:t>szantaż, </a:t>
            </a:r>
            <a:r>
              <a:rPr lang="pl-PL" dirty="0" smtClean="0"/>
              <a:t>manipulacja, </a:t>
            </a:r>
            <a:r>
              <a:rPr lang="pl-PL" dirty="0"/>
              <a:t>wyraz „młodzieńczej głupoty” lub </a:t>
            </a:r>
            <a:r>
              <a:rPr lang="pl-PL" dirty="0" smtClean="0"/>
              <a:t>buntu!!! To poważny problem, który sam się nie rozwiąże. Zawsze należy traktować je poważnie i sprawdzać, co się za nimi kryje.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Zachowania samobójcze-proces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Zasady pierwszej pomocy emocjonalnej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74676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000" dirty="0" smtClean="0"/>
              <a:t>Dostrzeż istnienie problemu (czujność i uważność na zmiany w zachowaniu dziecka lub nastolatka);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u="sng" dirty="0" smtClean="0"/>
              <a:t>Rozmowa z dzieckiem lub nastolatkiem o przeżywanych trudnościach, doświadczanych emocjach</a:t>
            </a:r>
            <a:r>
              <a:rPr lang="pl-PL" sz="2000" dirty="0" smtClean="0"/>
              <a:t> (zmniejszy poczucie osamotnienia);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/>
              <a:t>Słuchaj, okazuj zainteresowanie i intencję pomocy;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/>
              <a:t>T</a:t>
            </a:r>
            <a:r>
              <a:rPr lang="pl-PL" sz="2000" dirty="0" smtClean="0"/>
              <a:t>raktuj poważnie i rozmawiaj zamiast dyskutować!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/>
              <a:t>Oceń ryzyko.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/>
              <a:t>Jeśli dziecko/nastolatek boi się/wstydzi/nie chce rozmawiać z rodzicem, zaproponuj spotkanie z psychologiem lub inną osobą, przed którą być może łatwiej będzie się otworzyć.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000" dirty="0" smtClean="0"/>
              <a:t>Nie obawiaj się wizyty u psychiatry dziecięcego – to lekarz jak każdy inny. Nie jest wstydem zachorowanie lub branie leków – to może przytrafić się każdemu niezależnie od wieku, płci, sytuacji rodzinnej i materialnej.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6000" dirty="0" smtClean="0"/>
              <a:t>Dziękuję za </a:t>
            </a:r>
            <a:r>
              <a:rPr lang="pl-PL" sz="6000" dirty="0" smtClean="0"/>
              <a:t>uwagę</a:t>
            </a:r>
            <a:endParaRPr lang="pl-PL" sz="6000" dirty="0"/>
          </a:p>
          <a:p>
            <a:pPr algn="ctr">
              <a:buNone/>
            </a:pPr>
            <a:endParaRPr lang="pl-PL" sz="6000" dirty="0" smtClean="0"/>
          </a:p>
          <a:p>
            <a:pPr algn="ctr">
              <a:buNone/>
            </a:pPr>
            <a:endParaRPr lang="pl-PL" sz="6000" dirty="0" smtClean="0"/>
          </a:p>
          <a:p>
            <a:pPr algn="ctr">
              <a:buNone/>
            </a:pPr>
            <a:endParaRPr lang="pl-PL" sz="6000" dirty="0"/>
          </a:p>
          <a:p>
            <a:pPr algn="ctr">
              <a:buNone/>
            </a:pPr>
            <a:r>
              <a:rPr lang="pl-PL" sz="1000" dirty="0" smtClean="0"/>
              <a:t>Prezentację przygotowano w oparciu o materiały szkoleniowe dotyczące depresji, </a:t>
            </a:r>
            <a:r>
              <a:rPr lang="pl-PL" sz="1000" dirty="0" err="1" smtClean="0"/>
              <a:t>zachowań</a:t>
            </a:r>
            <a:r>
              <a:rPr lang="pl-PL" sz="1000" dirty="0" smtClean="0"/>
              <a:t> autoagresywnych i samobójczych </a:t>
            </a:r>
            <a:br>
              <a:rPr lang="pl-PL" sz="1000" dirty="0" smtClean="0"/>
            </a:br>
            <a:r>
              <a:rPr lang="pl-PL" sz="1000" dirty="0" smtClean="0"/>
              <a:t>u dzieci i młodzieży</a:t>
            </a:r>
            <a:endParaRPr lang="pl-PL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endParaRPr lang="pl-PL" dirty="0"/>
          </a:p>
          <a:p>
            <a:pPr>
              <a:buNone/>
            </a:pPr>
            <a:r>
              <a:rPr lang="pl-PL" b="1" dirty="0" smtClean="0"/>
              <a:t>Depresja</a:t>
            </a:r>
            <a:r>
              <a:rPr lang="pl-PL" dirty="0" smtClean="0"/>
              <a:t> </a:t>
            </a:r>
            <a:r>
              <a:rPr lang="pl-PL" dirty="0"/>
              <a:t>jest zaburzeniem funkcjonowania </a:t>
            </a:r>
            <a:r>
              <a:rPr lang="pl-PL" dirty="0" smtClean="0"/>
              <a:t>całego organizmu </a:t>
            </a:r>
            <a:r>
              <a:rPr lang="pl-PL" dirty="0"/>
              <a:t>– powoduje zmiany w fizjologii, sposobie myślenia i odczuwania, wpływa na pogorszenie zachowań młodego człowieka. Jej dominującymi objawami są: </a:t>
            </a:r>
          </a:p>
          <a:p>
            <a:r>
              <a:rPr lang="pl-PL" dirty="0"/>
              <a:t>o</a:t>
            </a:r>
            <a:r>
              <a:rPr lang="pl-PL" dirty="0" smtClean="0"/>
              <a:t>bniżony </a:t>
            </a:r>
            <a:r>
              <a:rPr lang="pl-PL" dirty="0"/>
              <a:t>nastrój (ogromny smutek, przygnębienie, rozpacz, często bez konkretnego powodu), </a:t>
            </a:r>
          </a:p>
          <a:p>
            <a:r>
              <a:rPr lang="pl-PL" dirty="0"/>
              <a:t>o</a:t>
            </a:r>
            <a:r>
              <a:rPr lang="pl-PL" dirty="0" smtClean="0"/>
              <a:t>bniżony </a:t>
            </a:r>
            <a:r>
              <a:rPr lang="pl-PL" dirty="0"/>
              <a:t>napęd (nadmierne zmęczenie, brak sił do działania, spowolnienie</a:t>
            </a:r>
            <a:r>
              <a:rPr lang="pl-PL" dirty="0" smtClean="0"/>
              <a:t>),</a:t>
            </a:r>
            <a:endParaRPr lang="pl-PL" dirty="0"/>
          </a:p>
          <a:p>
            <a:r>
              <a:rPr lang="pl-PL" dirty="0"/>
              <a:t>u</a:t>
            </a:r>
            <a:r>
              <a:rPr lang="pl-PL" dirty="0" smtClean="0"/>
              <a:t>trata </a:t>
            </a:r>
            <a:r>
              <a:rPr lang="pl-PL" dirty="0"/>
              <a:t>odczuwania przyjemności (apatia i zobojętnienie na różne do tej pory ważne sprawy</a:t>
            </a:r>
            <a:r>
              <a:rPr lang="pl-PL" dirty="0" smtClean="0"/>
              <a:t>),</a:t>
            </a:r>
          </a:p>
          <a:p>
            <a:r>
              <a:rPr lang="pl-PL" dirty="0"/>
              <a:t>c</a:t>
            </a:r>
            <a:r>
              <a:rPr lang="pl-PL" dirty="0" smtClean="0"/>
              <a:t>zęsto występuje także </a:t>
            </a:r>
            <a:r>
              <a:rPr lang="pl-PL" dirty="0"/>
              <a:t>negatywny sposób myślenia (o sobie, innych ludziach, przyszłości), poczucie winy, beznadziejności, bezsensu, a także szereg objawów somatycznych (bóle, problemy z jedzeniem, snem). 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	Taki </a:t>
            </a:r>
            <a:r>
              <a:rPr lang="pl-PL" b="1" dirty="0"/>
              <a:t>stan musi utrzymywać się przynajmniej 2 tygodnie. </a:t>
            </a:r>
            <a:r>
              <a:rPr lang="pl-PL" b="1" dirty="0" smtClean="0"/>
              <a:t>Zazwyczaj jednak </a:t>
            </a:r>
            <a:r>
              <a:rPr lang="pl-PL" b="1" dirty="0"/>
              <a:t>trwa kilka lub nawet kilkanaście miesięcy.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Nastoletnia depresja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Częściej niż smutek widoczna jest drażliwość, ciągłe </a:t>
            </a:r>
            <a:r>
              <a:rPr lang="pl-PL" dirty="0"/>
              <a:t>podenerwowanie i łatwe wpadanie w </a:t>
            </a:r>
            <a:r>
              <a:rPr lang="pl-PL" dirty="0" smtClean="0"/>
              <a:t>złość!</a:t>
            </a:r>
          </a:p>
          <a:p>
            <a:r>
              <a:rPr lang="pl-PL" dirty="0" smtClean="0"/>
              <a:t>Oprócz tego także: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brak </a:t>
            </a:r>
            <a:r>
              <a:rPr lang="pl-PL" dirty="0"/>
              <a:t>motywacji, </a:t>
            </a: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niechęć </a:t>
            </a:r>
            <a:r>
              <a:rPr lang="pl-PL" dirty="0"/>
              <a:t>do nauki, chodzenia do szkoły, </a:t>
            </a: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większa </a:t>
            </a:r>
            <a:r>
              <a:rPr lang="pl-PL" dirty="0"/>
              <a:t>tendencja do wchodzenia w konflikty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 </a:t>
            </a:r>
          </a:p>
          <a:p>
            <a:pPr>
              <a:buNone/>
            </a:pPr>
            <a:r>
              <a:rPr lang="pl-PL" b="1" dirty="0" smtClean="0"/>
              <a:t>	Postawienie właściwej diagnozy nie jest sprawą prostą!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Co powinno zwrócić naszą uwagę?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pl-PL" dirty="0"/>
          </a:p>
          <a:p>
            <a:r>
              <a:rPr lang="pl-PL" dirty="0"/>
              <a:t>d</a:t>
            </a:r>
            <a:r>
              <a:rPr lang="pl-PL" dirty="0" smtClean="0"/>
              <a:t>ługotrwałe </a:t>
            </a:r>
            <a:r>
              <a:rPr lang="pl-PL" dirty="0"/>
              <a:t>przygnębienie, utrata spontaniczności, większa </a:t>
            </a:r>
            <a:r>
              <a:rPr lang="pl-PL" dirty="0" smtClean="0"/>
              <a:t>płaczliwość, </a:t>
            </a:r>
            <a:endParaRPr lang="pl-PL" dirty="0"/>
          </a:p>
          <a:p>
            <a:r>
              <a:rPr lang="pl-PL" dirty="0"/>
              <a:t>r</a:t>
            </a:r>
            <a:r>
              <a:rPr lang="pl-PL" dirty="0" smtClean="0"/>
              <a:t>ozdrażnienie</a:t>
            </a:r>
            <a:r>
              <a:rPr lang="pl-PL" dirty="0"/>
              <a:t>, większa skłonność do buntu, konfliktów, wybuchów, </a:t>
            </a:r>
            <a:r>
              <a:rPr lang="pl-PL" dirty="0" smtClean="0"/>
              <a:t>agresji, </a:t>
            </a:r>
            <a:endParaRPr lang="pl-PL" dirty="0"/>
          </a:p>
          <a:p>
            <a:r>
              <a:rPr lang="pl-PL" dirty="0"/>
              <a:t>p</a:t>
            </a:r>
            <a:r>
              <a:rPr lang="pl-PL" dirty="0" smtClean="0"/>
              <a:t>ojawienie </a:t>
            </a:r>
            <a:r>
              <a:rPr lang="pl-PL" dirty="0"/>
              <a:t>się negatywnych wypowiedzi o samym sobie, postrzeganie innych jako lepszych, obwinianie siebie za wiele rzeczy („Jestem nikim”, „Jestem leniwym debilem”, „Nie jestem tak dobry jak inni”, „Wszystko przeze mnie”, Beze mnie będzie lepiej</a:t>
            </a:r>
            <a:r>
              <a:rPr lang="pl-PL" dirty="0" smtClean="0"/>
              <a:t>”), </a:t>
            </a:r>
            <a:endParaRPr lang="pl-PL" dirty="0"/>
          </a:p>
          <a:p>
            <a:r>
              <a:rPr lang="pl-PL" dirty="0"/>
              <a:t>t</a:t>
            </a:r>
            <a:r>
              <a:rPr lang="pl-PL" dirty="0" smtClean="0"/>
              <a:t>rudność </a:t>
            </a:r>
            <a:r>
              <a:rPr lang="pl-PL" dirty="0"/>
              <a:t>z radzeniem sobie z krytyką i porażkami, wracanie do nich </a:t>
            </a:r>
            <a:r>
              <a:rPr lang="pl-PL" dirty="0" smtClean="0"/>
              <a:t>w wypowiedziach,</a:t>
            </a:r>
            <a:endParaRPr lang="pl-PL" dirty="0"/>
          </a:p>
          <a:p>
            <a:r>
              <a:rPr lang="pl-PL" dirty="0"/>
              <a:t>w</a:t>
            </a:r>
            <a:r>
              <a:rPr lang="pl-PL" dirty="0" smtClean="0"/>
              <a:t>ycofanie </a:t>
            </a:r>
            <a:r>
              <a:rPr lang="pl-PL" dirty="0"/>
              <a:t>z kontaktów z innymi, mniejsza chęć do rozmów, zabaw, </a:t>
            </a:r>
            <a:r>
              <a:rPr lang="pl-PL" dirty="0" smtClean="0"/>
              <a:t>spotkań, </a:t>
            </a:r>
            <a:endParaRPr lang="pl-PL" dirty="0"/>
          </a:p>
          <a:p>
            <a:r>
              <a:rPr lang="pl-PL" dirty="0"/>
              <a:t>r</a:t>
            </a:r>
            <a:r>
              <a:rPr lang="pl-PL" dirty="0" smtClean="0"/>
              <a:t>ezygnowanie </a:t>
            </a:r>
            <a:r>
              <a:rPr lang="pl-PL" dirty="0"/>
              <a:t>z zajęć do tej pory lubianych, dających </a:t>
            </a:r>
            <a:r>
              <a:rPr lang="pl-PL" dirty="0" smtClean="0"/>
              <a:t>przyjemność...</a:t>
            </a:r>
            <a:endParaRPr lang="pl-PL" dirty="0"/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Co powinno zwrócić naszą uwagę? </a:t>
            </a:r>
            <a:r>
              <a:rPr lang="pl-PL" dirty="0" err="1" smtClean="0"/>
              <a:t>cd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pl-PL" dirty="0"/>
          </a:p>
          <a:p>
            <a:r>
              <a:rPr lang="pl-PL" dirty="0" smtClean="0"/>
              <a:t>wyraźne</a:t>
            </a:r>
            <a:r>
              <a:rPr lang="pl-PL" dirty="0"/>
              <a:t>, dość nagłe opuszczenie się w nauce, trudności w skupieniu </a:t>
            </a:r>
            <a:r>
              <a:rPr lang="pl-PL" dirty="0" smtClean="0"/>
              <a:t>uwagi, </a:t>
            </a:r>
            <a:endParaRPr lang="pl-PL" dirty="0"/>
          </a:p>
          <a:p>
            <a:r>
              <a:rPr lang="pl-PL" dirty="0"/>
              <a:t>n</a:t>
            </a:r>
            <a:r>
              <a:rPr lang="pl-PL" dirty="0" smtClean="0"/>
              <a:t>ieobecności </a:t>
            </a:r>
            <a:r>
              <a:rPr lang="pl-PL" dirty="0"/>
              <a:t>w szkole (czasami jedynie na pierwszych lekcjach</a:t>
            </a:r>
            <a:r>
              <a:rPr lang="pl-PL" dirty="0" smtClean="0"/>
              <a:t>), </a:t>
            </a:r>
            <a:endParaRPr lang="pl-PL" dirty="0"/>
          </a:p>
          <a:p>
            <a:r>
              <a:rPr lang="pl-PL" dirty="0"/>
              <a:t>u</a:t>
            </a:r>
            <a:r>
              <a:rPr lang="pl-PL" dirty="0" smtClean="0"/>
              <a:t>skarżanie </a:t>
            </a:r>
            <a:r>
              <a:rPr lang="pl-PL" dirty="0"/>
              <a:t>się na różne bóle, zmęczenie, unikanie wysiłku, trudność z </a:t>
            </a:r>
            <a:r>
              <a:rPr lang="pl-PL" dirty="0" smtClean="0"/>
              <a:t>mobilizacją, </a:t>
            </a:r>
            <a:endParaRPr lang="pl-PL" dirty="0"/>
          </a:p>
          <a:p>
            <a:r>
              <a:rPr lang="pl-PL" dirty="0"/>
              <a:t>p</a:t>
            </a:r>
            <a:r>
              <a:rPr lang="pl-PL" dirty="0" smtClean="0"/>
              <a:t>roblemy </a:t>
            </a:r>
            <a:r>
              <a:rPr lang="pl-PL" dirty="0"/>
              <a:t>ze snem (z zasypianiem, wybudzaniem się w nocy, wstawaniem rano) i jedzeniem (utrata apetytu, nadmierny apetyt, widoczne zmiany wagi</a:t>
            </a:r>
            <a:r>
              <a:rPr lang="pl-PL" dirty="0" smtClean="0"/>
              <a:t>), </a:t>
            </a:r>
            <a:endParaRPr lang="pl-PL" dirty="0"/>
          </a:p>
          <a:p>
            <a:r>
              <a:rPr lang="pl-PL" dirty="0"/>
              <a:t>b</a:t>
            </a:r>
            <a:r>
              <a:rPr lang="pl-PL" dirty="0" smtClean="0"/>
              <a:t>rak </a:t>
            </a:r>
            <a:r>
              <a:rPr lang="pl-PL" dirty="0"/>
              <a:t>dbałości o siebie, swój wygląd i </a:t>
            </a:r>
            <a:r>
              <a:rPr lang="pl-PL" dirty="0" smtClean="0"/>
              <a:t>higienę,</a:t>
            </a:r>
            <a:endParaRPr lang="pl-PL" dirty="0"/>
          </a:p>
          <a:p>
            <a:r>
              <a:rPr lang="pl-PL" dirty="0"/>
              <a:t>n</a:t>
            </a:r>
            <a:r>
              <a:rPr lang="pl-PL" dirty="0" smtClean="0"/>
              <a:t>iepokojące</a:t>
            </a:r>
            <a:r>
              <a:rPr lang="pl-PL" dirty="0"/>
              <a:t>, czasami niejednoznaczne wypowiedzi lub komunikaty na portalach </a:t>
            </a:r>
            <a:r>
              <a:rPr lang="pl-PL" dirty="0" err="1"/>
              <a:t>społecznościowych</a:t>
            </a:r>
            <a:r>
              <a:rPr lang="pl-PL" dirty="0"/>
              <a:t>, np. o śmierci, </a:t>
            </a:r>
            <a:r>
              <a:rPr lang="pl-PL" dirty="0" smtClean="0"/>
              <a:t>samobójstwie, </a:t>
            </a:r>
            <a:endParaRPr lang="pl-PL" dirty="0"/>
          </a:p>
          <a:p>
            <a:r>
              <a:rPr lang="pl-PL" dirty="0"/>
              <a:t>n</a:t>
            </a:r>
            <a:r>
              <a:rPr lang="pl-PL" dirty="0" smtClean="0"/>
              <a:t>admierne </a:t>
            </a:r>
            <a:r>
              <a:rPr lang="pl-PL" dirty="0"/>
              <a:t>korzystanie ze </a:t>
            </a:r>
            <a:r>
              <a:rPr lang="pl-PL" dirty="0" err="1"/>
              <a:t>smartfona</a:t>
            </a:r>
            <a:r>
              <a:rPr lang="pl-PL" dirty="0"/>
              <a:t>, komputera, </a:t>
            </a:r>
            <a:r>
              <a:rPr lang="pl-PL" dirty="0" err="1" smtClean="0"/>
              <a:t>internetu</a:t>
            </a:r>
            <a:r>
              <a:rPr lang="pl-PL" dirty="0" smtClean="0"/>
              <a:t>,</a:t>
            </a:r>
          </a:p>
          <a:p>
            <a:r>
              <a:rPr lang="pl-PL" dirty="0"/>
              <a:t>u</a:t>
            </a:r>
            <a:r>
              <a:rPr lang="pl-PL" dirty="0" smtClean="0"/>
              <a:t>cieczka w czynności zastępcze, „łagodzące” obniżony nastrój: alkohol, samouszkodzenia, próby samobójcze.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Zachowania autodestrukcyjne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Bezpośrednie (ich natychmiastowy </a:t>
            </a:r>
            <a:r>
              <a:rPr lang="pl-PL" dirty="0"/>
              <a:t>skutek ma jawnie szkodliwy i oczywisty </a:t>
            </a:r>
            <a:r>
              <a:rPr lang="pl-PL" dirty="0" smtClean="0"/>
              <a:t>charakter):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zachowania samobójcze (myślenie </a:t>
            </a:r>
            <a:r>
              <a:rPr lang="pl-PL" dirty="0"/>
              <a:t>o samobójstwie, planowanie i przygotowanie samobójstwa, próba samobójcza, samobójstwo</a:t>
            </a:r>
            <a:r>
              <a:rPr lang="pl-PL" dirty="0" smtClean="0"/>
              <a:t>),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samouszkodzenia </a:t>
            </a:r>
            <a:r>
              <a:rPr lang="pl-PL" dirty="0"/>
              <a:t>(uszkadzanie własnego ciała, np. nacinanie, przypalanie, drapanie, gryzienie, uderzanie się, </a:t>
            </a:r>
            <a:r>
              <a:rPr lang="pl-PL" dirty="0" err="1"/>
              <a:t>podduszanie</a:t>
            </a:r>
            <a:r>
              <a:rPr lang="pl-PL" dirty="0"/>
              <a:t>, połykanie przedmiotów, </a:t>
            </a:r>
            <a:r>
              <a:rPr lang="pl-PL" dirty="0" smtClean="0"/>
              <a:t>wyrywanie paznokci itp.) </a:t>
            </a:r>
            <a:endParaRPr lang="pl-PL" dirty="0"/>
          </a:p>
          <a:p>
            <a:pPr>
              <a:buFont typeface="Wingdings" pitchFamily="2" charset="2"/>
              <a:buChar char="Ø"/>
            </a:pPr>
            <a:endParaRPr lang="pl-PL" dirty="0"/>
          </a:p>
          <a:p>
            <a:pPr>
              <a:buFont typeface="Wingdings" pitchFamily="2" charset="2"/>
              <a:buChar char="Ø"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Zachowania autodestrukcyjne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Pośrednie (</a:t>
            </a:r>
            <a:r>
              <a:rPr lang="pl-PL" dirty="0"/>
              <a:t>zachowania, których negatywne konsekwencje często uwidaczniają się dopiero po jakimś </a:t>
            </a:r>
            <a:r>
              <a:rPr lang="pl-PL" dirty="0" smtClean="0"/>
              <a:t>czasie. </a:t>
            </a:r>
            <a:r>
              <a:rPr lang="pl-PL" dirty="0"/>
              <a:t>Ich szkodliwość dla życia lub zdrowia zwykle jest odrzucana lub umniejszana przez osobę, która po nie </a:t>
            </a:r>
            <a:r>
              <a:rPr lang="pl-PL" dirty="0" smtClean="0"/>
              <a:t>sięga):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niewłaściwe przyjmowanie leków,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zachowania związane z zaburzeniami odżywiania,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nadużywanie substancji psychoaktywnych,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niebezpieczne zachowania fizyczne, sytuacyjne, seksualne.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Samouszkodzenia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Przeprowadzone </a:t>
            </a:r>
            <a:r>
              <a:rPr lang="pl-PL" dirty="0"/>
              <a:t>z własnej woli i stanowiące niewielkie zagrożenie życia, </a:t>
            </a:r>
            <a:r>
              <a:rPr lang="pl-PL" b="1" dirty="0"/>
              <a:t>pozbawione intencji samobójczych</a:t>
            </a:r>
            <a:r>
              <a:rPr lang="pl-PL" dirty="0"/>
              <a:t> </a:t>
            </a:r>
            <a:r>
              <a:rPr lang="pl-PL" dirty="0" smtClean="0"/>
              <a:t>uszkadzanie </a:t>
            </a:r>
            <a:r>
              <a:rPr lang="pl-PL" dirty="0"/>
              <a:t>własnego ciała, które nie jest akceptowane społecznie. Dokonywane jest w celu zmniejszenia dyskomfortu psychicznego i/lub zakomunikowania o nim (</a:t>
            </a:r>
            <a:r>
              <a:rPr lang="pl-PL" dirty="0" err="1"/>
              <a:t>Walsh</a:t>
            </a:r>
            <a:r>
              <a:rPr lang="pl-PL" dirty="0"/>
              <a:t>, 2014).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powinno nas zaniepokoić?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pl-PL" dirty="0"/>
          </a:p>
          <a:p>
            <a:r>
              <a:rPr lang="pl-PL" dirty="0"/>
              <a:t>b</a:t>
            </a:r>
            <a:r>
              <a:rPr lang="pl-PL" dirty="0" smtClean="0"/>
              <a:t>lizny</a:t>
            </a:r>
            <a:r>
              <a:rPr lang="pl-PL" dirty="0"/>
              <a:t>, zadrapania, skaleczenia, siniaki o niewiadomym pochodzeniu, ślady krwi na </a:t>
            </a:r>
            <a:r>
              <a:rPr lang="pl-PL" dirty="0" smtClean="0"/>
              <a:t>ubraniu,</a:t>
            </a:r>
          </a:p>
          <a:p>
            <a:r>
              <a:rPr lang="pl-PL" dirty="0"/>
              <a:t>l</a:t>
            </a:r>
            <a:r>
              <a:rPr lang="pl-PL" dirty="0" smtClean="0"/>
              <a:t>iczne</a:t>
            </a:r>
            <a:r>
              <a:rPr lang="pl-PL" dirty="0"/>
              <a:t>, częste </a:t>
            </a:r>
            <a:r>
              <a:rPr lang="pl-PL" dirty="0" smtClean="0"/>
              <a:t>opatrunki,</a:t>
            </a:r>
          </a:p>
          <a:p>
            <a:r>
              <a:rPr lang="pl-PL" dirty="0"/>
              <a:t>n</a:t>
            </a:r>
            <a:r>
              <a:rPr lang="pl-PL" dirty="0" smtClean="0"/>
              <a:t>oszenie </a:t>
            </a:r>
            <a:r>
              <a:rPr lang="pl-PL" dirty="0"/>
              <a:t>ubrań z długimi rękawami, </a:t>
            </a:r>
            <a:r>
              <a:rPr lang="pl-PL" dirty="0" smtClean="0"/>
              <a:t>nogawkami (nawet w upalne dni),</a:t>
            </a:r>
          </a:p>
          <a:p>
            <a:r>
              <a:rPr lang="pl-PL" dirty="0"/>
              <a:t>u</a:t>
            </a:r>
            <a:r>
              <a:rPr lang="pl-PL" dirty="0" smtClean="0"/>
              <a:t>nikanie </a:t>
            </a:r>
            <a:r>
              <a:rPr lang="pl-PL" dirty="0"/>
              <a:t>aktywności, podczas których mogą zostać odsłonięte rany, </a:t>
            </a:r>
            <a:r>
              <a:rPr lang="pl-PL" dirty="0" smtClean="0"/>
              <a:t>blizny,</a:t>
            </a:r>
          </a:p>
          <a:p>
            <a:r>
              <a:rPr lang="pl-PL" dirty="0"/>
              <a:t>n</a:t>
            </a:r>
            <a:r>
              <a:rPr lang="pl-PL" dirty="0" smtClean="0"/>
              <a:t>oszenie </a:t>
            </a:r>
            <a:r>
              <a:rPr lang="pl-PL" dirty="0"/>
              <a:t>przy sobie ostrych </a:t>
            </a:r>
            <a:r>
              <a:rPr lang="pl-PL" dirty="0" smtClean="0"/>
              <a:t>narzędzi,</a:t>
            </a:r>
          </a:p>
          <a:p>
            <a:r>
              <a:rPr lang="pl-PL" dirty="0"/>
              <a:t>s</a:t>
            </a:r>
            <a:r>
              <a:rPr lang="pl-PL" dirty="0" smtClean="0"/>
              <a:t>pędzanie </a:t>
            </a:r>
            <a:r>
              <a:rPr lang="pl-PL" dirty="0"/>
              <a:t>długiego czasu w odosobnionych </a:t>
            </a:r>
            <a:r>
              <a:rPr lang="pl-PL" dirty="0" smtClean="0"/>
              <a:t>miejscach,</a:t>
            </a:r>
          </a:p>
          <a:p>
            <a:r>
              <a:rPr lang="pl-PL" dirty="0"/>
              <a:t>k</a:t>
            </a:r>
            <a:r>
              <a:rPr lang="pl-PL" dirty="0" smtClean="0"/>
              <a:t>omunikaty </a:t>
            </a:r>
            <a:r>
              <a:rPr lang="pl-PL" dirty="0"/>
              <a:t>na portalach </a:t>
            </a:r>
            <a:r>
              <a:rPr lang="pl-PL" dirty="0" err="1"/>
              <a:t>społecznościowych</a:t>
            </a:r>
            <a:r>
              <a:rPr lang="pl-PL" dirty="0"/>
              <a:t>, wpisy na </a:t>
            </a:r>
            <a:r>
              <a:rPr lang="pl-PL" dirty="0" err="1"/>
              <a:t>blogach</a:t>
            </a:r>
            <a:r>
              <a:rPr lang="pl-PL" dirty="0"/>
              <a:t>, zdjęcia, </a:t>
            </a:r>
            <a:r>
              <a:rPr lang="pl-PL" dirty="0" err="1" smtClean="0"/>
              <a:t>SMS-y</a:t>
            </a:r>
            <a:r>
              <a:rPr lang="pl-PL" dirty="0"/>
              <a:t>.</a:t>
            </a:r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82</TotalTime>
  <Words>933</Words>
  <Application>Microsoft Office PowerPoint</Application>
  <PresentationFormat>Pokaz na ekranie (4:3)</PresentationFormat>
  <Paragraphs>91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Arial</vt:lpstr>
      <vt:lpstr>Franklin Gothic Book</vt:lpstr>
      <vt:lpstr>Wingdings</vt:lpstr>
      <vt:lpstr>Wingdings 2</vt:lpstr>
      <vt:lpstr>Techniczny</vt:lpstr>
      <vt:lpstr>Depresja u dzieci                                 i młodzieży</vt:lpstr>
      <vt:lpstr>Prezentacja programu PowerPoint</vt:lpstr>
      <vt:lpstr>Nastoletnia depresja</vt:lpstr>
      <vt:lpstr>Co powinno zwrócić naszą uwagę?</vt:lpstr>
      <vt:lpstr>Co powinno zwrócić naszą uwagę? cd.</vt:lpstr>
      <vt:lpstr>Zachowania autodestrukcyjne</vt:lpstr>
      <vt:lpstr>Zachowania autodestrukcyjne</vt:lpstr>
      <vt:lpstr>Samouszkodzenia</vt:lpstr>
      <vt:lpstr>Co powinno nas zaniepokoić?</vt:lpstr>
      <vt:lpstr>Dlaczego dzieci i młodzież samookaleczają się?</vt:lpstr>
      <vt:lpstr>Dlaczego dzieci i młodzież samookaleczają się?</vt:lpstr>
      <vt:lpstr>Dlaczego dzieci i młodzież samookaleczają się?</vt:lpstr>
      <vt:lpstr>Dlaczego dzieci i młodzież samookaleczają się?</vt:lpstr>
      <vt:lpstr>Prezentacja programu PowerPoint</vt:lpstr>
      <vt:lpstr>Zachowania samobójcze-proces</vt:lpstr>
      <vt:lpstr>Zasady pierwszej pomocy emocjonalnej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Depresja u dzieci i młodzieży</dc:title>
  <dc:creator>Aleksandra Banaś</dc:creator>
  <cp:lastModifiedBy>Admin1</cp:lastModifiedBy>
  <cp:revision>18</cp:revision>
  <dcterms:created xsi:type="dcterms:W3CDTF">2023-12-04T12:14:36Z</dcterms:created>
  <dcterms:modified xsi:type="dcterms:W3CDTF">2024-01-02T10:21:45Z</dcterms:modified>
</cp:coreProperties>
</file>